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2" r:id="rId2"/>
    <p:sldId id="576790225" r:id="rId3"/>
    <p:sldId id="576790226" r:id="rId4"/>
    <p:sldId id="576790227" r:id="rId5"/>
    <p:sldId id="576790230" r:id="rId6"/>
    <p:sldId id="576790231" r:id="rId7"/>
    <p:sldId id="576790228" r:id="rId8"/>
    <p:sldId id="576790229" r:id="rId9"/>
    <p:sldId id="576790218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CBAD"/>
    <a:srgbClr val="D0CECE"/>
    <a:srgbClr val="ED7D31"/>
    <a:srgbClr val="FFCC05"/>
    <a:srgbClr val="FBE0CD"/>
    <a:srgbClr val="D4E5F4"/>
    <a:srgbClr val="DAE9F6"/>
    <a:srgbClr val="DEDEDE"/>
    <a:srgbClr val="C3DEB0"/>
    <a:srgbClr val="F8CC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71" autoAdjust="0"/>
    <p:restoredTop sz="93969" autoAdjust="0"/>
  </p:normalViewPr>
  <p:slideViewPr>
    <p:cSldViewPr snapToGrid="0">
      <p:cViewPr varScale="1">
        <p:scale>
          <a:sx n="103" d="100"/>
          <a:sy n="103" d="100"/>
        </p:scale>
        <p:origin x="60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2C2438-319D-4164-8E1D-ED58A94A5B7D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E9E21A-DABA-4A0F-B633-414490BDFC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2224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E9E21A-DABA-4A0F-B633-414490BDFCA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1665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832F9-9BE8-4E3A-8B59-607D7BB96A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5198EB-3EC8-41FC-B27E-55F860F828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A2B405-624D-4D8A-BAB9-F95B38785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55AEB-D318-4885-BEFF-55404A261A35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3C2FAB-7FA6-4EB5-B299-A65367660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A14821-86CC-402D-9D82-3C765C209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A21B4-FF09-420B-A06C-72E213C25A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562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B3D09-8738-43F9-95D8-2168FF090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DD85A7-80F8-4763-8725-9CCF24F21C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658E5F-951C-4771-8DBB-58BA41738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55AEB-D318-4885-BEFF-55404A261A35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A8D5B9-0C9F-4478-9768-B4AB4B6BE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8427B-7399-4A18-9FA3-E4298481B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A21B4-FF09-420B-A06C-72E213C25A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119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F00FC-938A-4D40-BA95-F95D982D2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5C3E10-CE0D-4785-8F7F-BC65747282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D66B2F-066A-48A5-84DA-31D8310D8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55AEB-D318-4885-BEFF-55404A261A35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C564FD-9E93-4FC6-B387-6AB3A66F1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5BA261-481D-42AF-8B17-5C5400538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A21B4-FF09-420B-A06C-72E213C25A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019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F6AC8-1DF4-4372-A691-3D08223BD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E106A3-7D77-4AFF-B423-46FA683A7A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D5CC0E-FC07-48F4-A474-2B4EB070C8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B4FD6D-9823-49C6-9340-37029E344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55AEB-D318-4885-BEFF-55404A261A35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C835FC-7659-4801-B82C-13B610C58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B579DA-9292-4E0B-A204-EFF6175C4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A21B4-FF09-420B-A06C-72E213C25A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592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52E89-494D-4440-9DE3-58E8F3BE0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10B6A0-AD5E-47A7-B287-EDEDB9D558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025267-9548-489C-A72E-B77C4A4BBE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DDB2B2-608A-48BF-982B-FB04AB48E2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85DFA9-99B6-4BC4-BA13-F21AE7C8DF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C93C293-3EEC-472C-8217-F4B3C3540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55AEB-D318-4885-BEFF-55404A261A35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22064C-0EB6-4EAA-850F-358C7D70D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DC66AFF-99EB-4DE5-90AF-69355A018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A21B4-FF09-420B-A06C-72E213C25A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216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4D0CA-DD25-4981-8174-A70D4DB45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98401A-9350-4D2A-B579-A53024899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55AEB-D318-4885-BEFF-55404A261A35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7838B0-E457-47AC-AEE2-9EA40DAE7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BC43AD-D4CB-4286-9E33-2F4D87B74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A21B4-FF09-420B-A06C-72E213C25A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552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542F614-716C-4554-ADA1-47320E674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55AEB-D318-4885-BEFF-55404A261A35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D3D22B-53AE-4D94-91F3-585EF4A4F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1A9FE4-4A0D-4ED3-A1AC-7011686E7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A21B4-FF09-420B-A06C-72E213C25A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747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329AF-F913-460F-ADA6-3C7116CDD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664259-F84B-48CC-A835-D2BAEA06F4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3B556E-38D5-4365-87B1-F0546A2737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A21814-F708-4935-AC71-D3A8DEF9E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55AEB-D318-4885-BEFF-55404A261A35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78BD32-7FAC-4467-BAE5-FB4FE740B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68FB96-D513-44D2-B592-E0F8EF1C7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A21B4-FF09-420B-A06C-72E213C25A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101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6C296-70DB-4BE4-836E-AEFB88639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B9CB88-7B2A-4A8C-A671-8C76C606AB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FA6407-03E0-4B7F-BED6-71945057B1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4658B3-5D06-416C-BDDB-0DCFEDB82C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55AEB-D318-4885-BEFF-55404A261A35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59AB4B-844C-4417-B2D8-65161F08D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3B2AE5-40FF-4BE7-9D28-421C38B85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A21B4-FF09-420B-A06C-72E213C25A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427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2458D-0439-466D-8DB6-7CB228A44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B7F92C-BAFC-4E67-BB72-3124347B4D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4BBA41-9A69-425E-9D63-3A45EA02F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55AEB-D318-4885-BEFF-55404A261A35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467DC4-CD41-4552-B61F-ECF2156B8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0C43CE-9BB7-4A6A-921A-FD20FB58F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A21B4-FF09-420B-A06C-72E213C25A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584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AAC29A2-329D-49CC-BF5A-68ADD766CD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579D9D-CBFE-4325-9D7D-79A04259A7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9E022F-067A-4123-9213-113AB4484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55AEB-D318-4885-BEFF-55404A261A35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48357E-3715-43C4-90DD-F3EBD1278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9BD4C0-D796-4620-BC64-86045F891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A21B4-FF09-420B-A06C-72E213C25A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7519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PL_PPT Template_RevisedB2_Selected_Artboard 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48683" y="0"/>
            <a:ext cx="12192000" cy="6858000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ctrTitle" hasCustomPrompt="1"/>
          </p:nvPr>
        </p:nvSpPr>
        <p:spPr>
          <a:xfrm>
            <a:off x="2447595" y="260648"/>
            <a:ext cx="6240693" cy="576064"/>
          </a:xfrm>
          <a:prstGeom prst="rect">
            <a:avLst/>
          </a:prstGeom>
        </p:spPr>
        <p:txBody>
          <a:bodyPr/>
          <a:lstStyle>
            <a:lvl1pPr algn="ctr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Title (Myriad Pro, Font size 24)</a:t>
            </a:r>
            <a:endParaRPr lang="en-GB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6061C22B-B800-4EFF-95B8-E07F703AD5E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50276" y="1796818"/>
            <a:ext cx="4213920" cy="38404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>
                <a:solidFill>
                  <a:schemeClr val="tx1"/>
                </a:solidFill>
                <a:latin typeface="Myriad Pro" pitchFamily="34" charset="0"/>
              </a:defRPr>
            </a:lvl1pPr>
            <a:lvl2pPr marL="609585" indent="0" algn="l">
              <a:lnSpc>
                <a:spcPct val="150000"/>
              </a:lnSpc>
              <a:buFont typeface="Arial" pitchFamily="34" charset="0"/>
              <a:buChar char="•"/>
              <a:defRPr>
                <a:solidFill>
                  <a:schemeClr val="tx1"/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lnSpc>
                <a:spcPct val="150000"/>
              </a:lnSpc>
            </a:pPr>
            <a:r>
              <a:rPr lang="en-IN" altLang="en-US" sz="1600" dirty="0">
                <a:latin typeface="Myriad Pro" pitchFamily="34" charset="0"/>
                <a:cs typeface="Arial" charset="0"/>
              </a:rPr>
              <a:t>Body Copy (Myriad Pro, Font size </a:t>
            </a:r>
            <a:r>
              <a:rPr lang="en-US" altLang="en-US" sz="1600" dirty="0">
                <a:cs typeface="Arial" charset="0"/>
              </a:rPr>
              <a:t>12&lt;14</a:t>
            </a:r>
            <a:r>
              <a:rPr lang="en-IN" altLang="en-US" sz="1600" dirty="0">
                <a:latin typeface="Myriad Pro" pitchFamily="34" charset="0"/>
                <a:cs typeface="Arial" charset="0"/>
              </a:rPr>
              <a:t>)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B38F38E2-5D24-4174-B64C-E1F153DC8E2B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250277" y="1316765"/>
            <a:ext cx="4213543" cy="38404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00" b="1">
                <a:solidFill>
                  <a:srgbClr val="0070C0"/>
                </a:solidFill>
                <a:latin typeface="Myriad Pro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>
              <a:lnSpc>
                <a:spcPct val="150000"/>
              </a:lnSpc>
            </a:pPr>
            <a:r>
              <a:rPr lang="en-IN" altLang="en-US" b="1" dirty="0">
                <a:solidFill>
                  <a:srgbClr val="0070C0"/>
                </a:solidFill>
                <a:cs typeface="Arial" charset="0"/>
              </a:rPr>
              <a:t>Sub Title </a:t>
            </a:r>
            <a:r>
              <a:rPr lang="en-IN" altLang="en-US" dirty="0">
                <a:solidFill>
                  <a:srgbClr val="0070C0"/>
                </a:solidFill>
                <a:cs typeface="Arial" charset="0"/>
              </a:rPr>
              <a:t>(Myriad Pro, Font size </a:t>
            </a:r>
            <a:r>
              <a:rPr lang="en-US" altLang="en-US" dirty="0">
                <a:solidFill>
                  <a:srgbClr val="0070C0"/>
                </a:solidFill>
                <a:cs typeface="Arial" charset="0"/>
              </a:rPr>
              <a:t>12&lt;14</a:t>
            </a:r>
            <a:r>
              <a:rPr lang="en-IN" altLang="en-US" dirty="0">
                <a:solidFill>
                  <a:srgbClr val="0070C0"/>
                </a:solidFill>
                <a:cs typeface="Arial" charset="0"/>
              </a:rPr>
              <a:t>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2C0CA5C-83DB-4BC5-8BBD-BBFA89E89685}"/>
              </a:ext>
            </a:extLst>
          </p:cNvPr>
          <p:cNvSpPr/>
          <p:nvPr userDrawn="1"/>
        </p:nvSpPr>
        <p:spPr>
          <a:xfrm>
            <a:off x="11582416" y="6393378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fld id="{D4189508-0C01-4CE7-8763-F6DC770DC221}" type="slidenum">
              <a:rPr lang="en-US" altLang="en-US" sz="1200" smtClean="0">
                <a:latin typeface="Myriad Pro"/>
              </a:rPr>
              <a:pPr>
                <a:defRPr/>
              </a:pPr>
              <a:t>‹#›</a:t>
            </a:fld>
            <a:endParaRPr lang="en-US" altLang="en-US" sz="1200" dirty="0">
              <a:latin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3355743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06DCD0-8A59-4972-B734-E39D86C0C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7E6FE4-AB4B-494D-98C1-0E0348762E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F20944-F0A9-4E9B-9B4E-132F1B705D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D55AEB-D318-4885-BEFF-55404A261A35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1E1F48-7ED4-4847-B76F-9BB13DAA50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123E73-4D37-4839-87D6-5B742A5323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DA21B4-FF09-420B-A06C-72E213C25A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783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atapower.com/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9DAB713-0006-43B5-B906-2640A4AE1AB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6159" y="1111"/>
            <a:ext cx="12188043" cy="68557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FFFF4F6-F5F3-49B9-81CA-F58E9FD6B4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8462" y="3428998"/>
            <a:ext cx="7784859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Proposal  </a:t>
            </a:r>
          </a:p>
          <a:p>
            <a:pPr algn="ctr"/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</a:p>
          <a:p>
            <a:pPr algn="ctr"/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Determination of value of “X” for computation of the deviation (in %) for wind and solar (WS) Sellers from 01.04.2026 onwards under DSM , Regulations, 2024 </a:t>
            </a:r>
            <a:endParaRPr lang="en-US" altLang="en-US" sz="28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90221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13702-0F20-422E-8B6D-864B1B5A75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67516" y="200688"/>
            <a:ext cx="6240693" cy="576064"/>
          </a:xfrm>
        </p:spPr>
        <p:txBody>
          <a:bodyPr/>
          <a:lstStyle/>
          <a:p>
            <a:r>
              <a:rPr lang="en-US" dirty="0"/>
              <a:t>Proposals mentioned in the draft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5A9C17-1C07-BC99-5F8A-093271AC1544}"/>
              </a:ext>
            </a:extLst>
          </p:cNvPr>
          <p:cNvSpPr txBox="1"/>
          <p:nvPr/>
        </p:nvSpPr>
        <p:spPr>
          <a:xfrm>
            <a:off x="555171" y="1175657"/>
            <a:ext cx="49094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Reduction in Volume Limits w.e.f. 01. 04.2026 –</a:t>
            </a:r>
          </a:p>
          <a:p>
            <a:r>
              <a:rPr lang="en-IN" dirty="0"/>
              <a:t>      Solar/Hybrid – 10% to 5%</a:t>
            </a:r>
          </a:p>
          <a:p>
            <a:r>
              <a:rPr lang="en-IN" dirty="0"/>
              <a:t>      Wind – 15% to 10%  </a:t>
            </a:r>
          </a:p>
          <a:p>
            <a:r>
              <a:rPr lang="en-IN" dirty="0"/>
              <a:t>      </a:t>
            </a:r>
          </a:p>
        </p:txBody>
      </p:sp>
      <p:pic>
        <p:nvPicPr>
          <p:cNvPr id="1028" name="Picture 1">
            <a:extLst>
              <a:ext uri="{FF2B5EF4-FFF2-40B4-BE49-F238E27FC236}">
                <a16:creationId xmlns:a16="http://schemas.microsoft.com/office/drawing/2014/main" id="{EEAE1E4C-1240-DDC6-B577-463864194D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4629" y="897890"/>
            <a:ext cx="6356350" cy="210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5764C0-7123-568A-EE3C-599DF23F9282}"/>
              </a:ext>
            </a:extLst>
          </p:cNvPr>
          <p:cNvSpPr txBox="1"/>
          <p:nvPr/>
        </p:nvSpPr>
        <p:spPr>
          <a:xfrm>
            <a:off x="697230" y="2788920"/>
            <a:ext cx="512662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Change in calculation of deviation (%) formula:</a:t>
            </a:r>
          </a:p>
          <a:p>
            <a:r>
              <a:rPr lang="en-IN" dirty="0"/>
              <a:t> Existing = (Actual injection -Scheduled generation)/AVC </a:t>
            </a:r>
          </a:p>
          <a:p>
            <a:endParaRPr lang="en-IN" dirty="0"/>
          </a:p>
          <a:p>
            <a:r>
              <a:rPr lang="en-IN" dirty="0"/>
              <a:t> Proposed = (Actual injection -Scheduled generation)/(X.AVC +(100-X)*Scheduled generation)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dirty="0"/>
          </a:p>
        </p:txBody>
      </p:sp>
      <p:pic>
        <p:nvPicPr>
          <p:cNvPr id="1029" name="Picture 3">
            <a:extLst>
              <a:ext uri="{FF2B5EF4-FFF2-40B4-BE49-F238E27FC236}">
                <a16:creationId xmlns:a16="http://schemas.microsoft.com/office/drawing/2014/main" id="{37806A03-9A5D-B439-32AC-4E111C2C3C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7029" y="2888215"/>
            <a:ext cx="6203950" cy="200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A9875F9-6DC0-2071-D02A-D11CCE37A5B4}"/>
              </a:ext>
            </a:extLst>
          </p:cNvPr>
          <p:cNvSpPr txBox="1"/>
          <p:nvPr/>
        </p:nvSpPr>
        <p:spPr>
          <a:xfrm>
            <a:off x="697230" y="5050971"/>
            <a:ext cx="107975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No payment for over injection during grid frequency over 50.05 HZ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At par with GS seller –</a:t>
            </a:r>
          </a:p>
          <a:p>
            <a:r>
              <a:rPr lang="en-IN" dirty="0"/>
              <a:t>     With immediate effect: New projects with tendering or bid submission date on or after 01.04.2026</a:t>
            </a:r>
          </a:p>
          <a:p>
            <a:r>
              <a:rPr lang="en-IN" dirty="0"/>
              <a:t>      From 01.04.2031:  Existing wind, solar and hybrid projects</a:t>
            </a:r>
          </a:p>
        </p:txBody>
      </p:sp>
    </p:spTree>
    <p:extLst>
      <p:ext uri="{BB962C8B-B14F-4D97-AF65-F5344CB8AC3E}">
        <p14:creationId xmlns:p14="http://schemas.microsoft.com/office/powerpoint/2010/main" val="36994766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13702-0F20-422E-8B6D-864B1B5A75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67516" y="200688"/>
            <a:ext cx="6240693" cy="576064"/>
          </a:xfrm>
        </p:spPr>
        <p:txBody>
          <a:bodyPr/>
          <a:lstStyle/>
          <a:p>
            <a:r>
              <a:rPr lang="en-US" dirty="0"/>
              <a:t>Clarifications Sought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CA8A4DC-E993-4C0A-5343-19D1FB111E25}"/>
              </a:ext>
            </a:extLst>
          </p:cNvPr>
          <p:cNvSpPr txBox="1"/>
          <p:nvPr/>
        </p:nvSpPr>
        <p:spPr>
          <a:xfrm>
            <a:off x="413657" y="1371600"/>
            <a:ext cx="1133202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At par with GS seller </a:t>
            </a:r>
            <a:r>
              <a:rPr lang="en-IN" dirty="0"/>
              <a:t>–  Currently General seller is defined under three categories </a:t>
            </a:r>
          </a:p>
          <a:p>
            <a:endParaRPr lang="en-IN" dirty="0"/>
          </a:p>
          <a:p>
            <a:r>
              <a:rPr lang="en-IN" dirty="0"/>
              <a:t>General seller other than ROR and MSW : permissible volume limits is 10% or 100 MW and linked with frequency band</a:t>
            </a:r>
          </a:p>
          <a:p>
            <a:pPr lvl="0"/>
            <a:r>
              <a:rPr lang="en-IN" dirty="0"/>
              <a:t>ROR :  Permissible volume limit is 15% or 150 MW and delinked from frequency </a:t>
            </a:r>
          </a:p>
          <a:p>
            <a:pPr lvl="0"/>
            <a:r>
              <a:rPr lang="en-IN" dirty="0"/>
              <a:t>MSW: Permissible volume limit is 20% and delinked from frequency</a:t>
            </a:r>
          </a:p>
          <a:p>
            <a:pPr lvl="0"/>
            <a:endParaRPr lang="en-IN" dirty="0"/>
          </a:p>
          <a:p>
            <a:pPr lvl="0"/>
            <a:r>
              <a:rPr lang="en-IN" dirty="0"/>
              <a:t>Whether another category of GS under Solar/Hybrid as one segment and Wind as separate segment shall be created. Also needs further clarification on Frequency. </a:t>
            </a:r>
          </a:p>
          <a:p>
            <a:pPr lvl="0"/>
            <a:endParaRPr lang="en-IN" dirty="0"/>
          </a:p>
          <a:p>
            <a:pPr lvl="0"/>
            <a:r>
              <a:rPr lang="en-IN" b="1" dirty="0"/>
              <a:t>Treatment of Aggregation of New sites with existing operating sites </a:t>
            </a:r>
            <a:r>
              <a:rPr lang="en-IN" dirty="0"/>
              <a:t>– As per the current proposal, NEW projects are considered at par with General sellers and existing projects shall follow the X factor from 100 in FY27 to Zero in FY32. Therefore, clarification is sought from the commission, whether aggregation of existing and new projects at a PSS is permitted. In case it is permitted, then which DSM methodology shall be adopted.</a:t>
            </a:r>
          </a:p>
          <a:p>
            <a:pPr lvl="0"/>
            <a:endParaRPr lang="en-IN" dirty="0"/>
          </a:p>
          <a:p>
            <a:pPr lvl="0"/>
            <a:r>
              <a:rPr lang="en-IN" b="1" dirty="0"/>
              <a:t>X factor is zero in FY32 – </a:t>
            </a:r>
            <a:r>
              <a:rPr lang="en-IN" dirty="0"/>
              <a:t>X factor is considered to be zero in FY32, i.e. the denominator is equal to schedule, in that case if generation happens from the plant when schedule </a:t>
            </a:r>
            <a:r>
              <a:rPr lang="en-IN"/>
              <a:t>is zero, </a:t>
            </a:r>
            <a:r>
              <a:rPr lang="en-IN" dirty="0"/>
              <a:t>how the treatment will happen. </a:t>
            </a:r>
            <a:endParaRPr lang="en-IN" b="1" dirty="0"/>
          </a:p>
          <a:p>
            <a:pPr lvl="0"/>
            <a:endParaRPr lang="en-IN" dirty="0"/>
          </a:p>
          <a:p>
            <a:r>
              <a:rPr lang="en-IN" dirty="0"/>
              <a:t>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005153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13702-0F20-422E-8B6D-864B1B5A75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67516" y="200688"/>
            <a:ext cx="6240693" cy="576064"/>
          </a:xfrm>
        </p:spPr>
        <p:txBody>
          <a:bodyPr/>
          <a:lstStyle/>
          <a:p>
            <a:r>
              <a:rPr lang="en-US" dirty="0"/>
              <a:t>Observations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10908C-BA73-182A-6271-09DA776596F9}"/>
              </a:ext>
            </a:extLst>
          </p:cNvPr>
          <p:cNvSpPr txBox="1"/>
          <p:nvPr/>
        </p:nvSpPr>
        <p:spPr>
          <a:xfrm>
            <a:off x="119743" y="1045029"/>
            <a:ext cx="1164771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The study represented in the proposal is done for the period 16.09.2024 to 29.06.2025, which excludes the two crucial month of the monsoon.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Considering this period (i.e. from 16.09.2024 to 31.08.2025, the results are as follows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Forecasting Accuracies</a:t>
            </a:r>
          </a:p>
          <a:p>
            <a:r>
              <a:rPr lang="en-IN" dirty="0"/>
              <a:t>     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53F42FB-91DE-A60D-CB27-FC8F2AE53B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128" y="2245358"/>
            <a:ext cx="5794872" cy="3718193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32656B1B-E08C-3DE4-67C7-4A065C9022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47707" y="2650494"/>
            <a:ext cx="5619750" cy="294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3641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D524DC-7301-E37B-D32F-F8134A6882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9E5BB7-A1EC-CBB2-201C-87D677F534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345" y="102717"/>
            <a:ext cx="11507712" cy="576064"/>
          </a:xfrm>
        </p:spPr>
        <p:txBody>
          <a:bodyPr>
            <a:normAutofit/>
          </a:bodyPr>
          <a:lstStyle/>
          <a:p>
            <a:r>
              <a:rPr lang="en-US" dirty="0"/>
              <a:t>Observations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F4B573-BFF7-449F-8A8F-2B59D7BDD730}"/>
              </a:ext>
            </a:extLst>
          </p:cNvPr>
          <p:cNvSpPr txBox="1"/>
          <p:nvPr/>
        </p:nvSpPr>
        <p:spPr>
          <a:xfrm>
            <a:off x="283029" y="1143000"/>
            <a:ext cx="109074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 dirty="0"/>
              <a:t>With New Volume Limits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771C0ED-CD65-DC05-37A5-0DA8E2E256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530" y="1787356"/>
            <a:ext cx="5444956" cy="376226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F79A048E-2F8C-C227-A853-A05D3B19FD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37516" y="1787356"/>
            <a:ext cx="5572125" cy="3633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9917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3C3F35-3326-39E8-96CF-06E4E24E08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B23E7-F024-719B-1388-904FDBBDC6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345" y="102717"/>
            <a:ext cx="11507712" cy="576064"/>
          </a:xfrm>
        </p:spPr>
        <p:txBody>
          <a:bodyPr>
            <a:normAutofit/>
          </a:bodyPr>
          <a:lstStyle/>
          <a:p>
            <a:r>
              <a:rPr lang="en-US" dirty="0"/>
              <a:t>Observations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B1B722-5A4C-4C17-2FD7-9338DA30DD73}"/>
              </a:ext>
            </a:extLst>
          </p:cNvPr>
          <p:cNvSpPr txBox="1"/>
          <p:nvPr/>
        </p:nvSpPr>
        <p:spPr>
          <a:xfrm>
            <a:off x="283029" y="1143000"/>
            <a:ext cx="109074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 dirty="0"/>
              <a:t>% Loss w.r.t Contract Rate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1B4689-EA7F-90B7-C57C-14E0D90AA2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675" y="2007328"/>
            <a:ext cx="5015954" cy="3489957"/>
          </a:xfrm>
          <a:prstGeom prst="rect">
            <a:avLst/>
          </a:prstGeom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53645021-83F9-CC67-83CB-A2F0389FE8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4077100"/>
              </p:ext>
            </p:extLst>
          </p:nvPr>
        </p:nvGraphicFramePr>
        <p:xfrm>
          <a:off x="5993493" y="2111829"/>
          <a:ext cx="4783365" cy="32796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14949">
                  <a:extLst>
                    <a:ext uri="{9D8B030D-6E8A-4147-A177-3AD203B41FA5}">
                      <a16:colId xmlns:a16="http://schemas.microsoft.com/office/drawing/2014/main" val="3121453063"/>
                    </a:ext>
                  </a:extLst>
                </a:gridCol>
                <a:gridCol w="724175">
                  <a:extLst>
                    <a:ext uri="{9D8B030D-6E8A-4147-A177-3AD203B41FA5}">
                      <a16:colId xmlns:a16="http://schemas.microsoft.com/office/drawing/2014/main" val="1938579018"/>
                    </a:ext>
                  </a:extLst>
                </a:gridCol>
                <a:gridCol w="914747">
                  <a:extLst>
                    <a:ext uri="{9D8B030D-6E8A-4147-A177-3AD203B41FA5}">
                      <a16:colId xmlns:a16="http://schemas.microsoft.com/office/drawing/2014/main" val="1335887756"/>
                    </a:ext>
                  </a:extLst>
                </a:gridCol>
                <a:gridCol w="914747">
                  <a:extLst>
                    <a:ext uri="{9D8B030D-6E8A-4147-A177-3AD203B41FA5}">
                      <a16:colId xmlns:a16="http://schemas.microsoft.com/office/drawing/2014/main" val="1094376833"/>
                    </a:ext>
                  </a:extLst>
                </a:gridCol>
                <a:gridCol w="914747">
                  <a:extLst>
                    <a:ext uri="{9D8B030D-6E8A-4147-A177-3AD203B41FA5}">
                      <a16:colId xmlns:a16="http://schemas.microsoft.com/office/drawing/2014/main" val="1533776056"/>
                    </a:ext>
                  </a:extLst>
                </a:gridCol>
              </a:tblGrid>
              <a:tr h="170906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X-Factor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600" u="none" strike="noStrike">
                          <a:effectLst/>
                        </a:rPr>
                        <a:t>Solar 1</a:t>
                      </a:r>
                      <a:endParaRPr lang="en-IN" sz="16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600" u="none" strike="noStrike">
                          <a:effectLst/>
                        </a:rPr>
                        <a:t>Solar 2</a:t>
                      </a:r>
                      <a:endParaRPr lang="en-IN" sz="16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600" u="none" strike="noStrike">
                          <a:effectLst/>
                        </a:rPr>
                        <a:t>Solar 3</a:t>
                      </a:r>
                      <a:endParaRPr lang="en-IN" sz="16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600" u="none" strike="noStrike">
                          <a:effectLst/>
                        </a:rPr>
                        <a:t>Solar 5</a:t>
                      </a:r>
                      <a:endParaRPr lang="en-IN" sz="16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570146177"/>
                  </a:ext>
                </a:extLst>
              </a:tr>
              <a:tr h="275408">
                <a:tc>
                  <a:txBody>
                    <a:bodyPr/>
                    <a:lstStyle/>
                    <a:p>
                      <a:pPr algn="l" fontAlgn="b"/>
                      <a:r>
                        <a:rPr lang="en-IN" sz="1600" u="none" strike="noStrike" dirty="0">
                          <a:effectLst/>
                        </a:rPr>
                        <a:t>X=100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600" u="none" strike="noStrike">
                          <a:effectLst/>
                        </a:rPr>
                        <a:t>3.95%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600" u="none" strike="noStrike">
                          <a:effectLst/>
                        </a:rPr>
                        <a:t>4.01%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600" u="none" strike="noStrike">
                          <a:effectLst/>
                        </a:rPr>
                        <a:t>6.71%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600" u="none" strike="noStrike">
                          <a:effectLst/>
                        </a:rPr>
                        <a:t>6.20%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518109175"/>
                  </a:ext>
                </a:extLst>
              </a:tr>
              <a:tr h="275408">
                <a:tc>
                  <a:txBody>
                    <a:bodyPr/>
                    <a:lstStyle/>
                    <a:p>
                      <a:pPr algn="l" fontAlgn="b"/>
                      <a:r>
                        <a:rPr lang="en-IN" sz="1600" u="none" strike="noStrike">
                          <a:effectLst/>
                        </a:rPr>
                        <a:t>X=90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600" u="none" strike="noStrike" dirty="0">
                          <a:effectLst/>
                        </a:rPr>
                        <a:t>4.32%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600" u="none" strike="noStrike">
                          <a:effectLst/>
                        </a:rPr>
                        <a:t>4.27%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600" u="none" strike="noStrike">
                          <a:effectLst/>
                        </a:rPr>
                        <a:t>7.05%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600" u="none" strike="noStrike">
                          <a:effectLst/>
                        </a:rPr>
                        <a:t>6.53%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765195464"/>
                  </a:ext>
                </a:extLst>
              </a:tr>
              <a:tr h="275408">
                <a:tc>
                  <a:txBody>
                    <a:bodyPr/>
                    <a:lstStyle/>
                    <a:p>
                      <a:pPr algn="l" fontAlgn="b"/>
                      <a:r>
                        <a:rPr lang="en-IN" sz="1600" u="none" strike="noStrike">
                          <a:effectLst/>
                        </a:rPr>
                        <a:t>X=80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600" u="none" strike="noStrike">
                          <a:effectLst/>
                        </a:rPr>
                        <a:t>4.74%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600" u="none" strike="noStrike">
                          <a:effectLst/>
                        </a:rPr>
                        <a:t>4.54%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600" u="none" strike="noStrike">
                          <a:effectLst/>
                        </a:rPr>
                        <a:t>7.42%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600" u="none" strike="noStrike">
                          <a:effectLst/>
                        </a:rPr>
                        <a:t>6.89%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546572180"/>
                  </a:ext>
                </a:extLst>
              </a:tr>
              <a:tr h="275408">
                <a:tc>
                  <a:txBody>
                    <a:bodyPr/>
                    <a:lstStyle/>
                    <a:p>
                      <a:pPr algn="l" fontAlgn="b"/>
                      <a:r>
                        <a:rPr lang="en-IN" sz="1600" u="none" strike="noStrike">
                          <a:effectLst/>
                        </a:rPr>
                        <a:t>X=70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600" u="none" strike="noStrike">
                          <a:effectLst/>
                        </a:rPr>
                        <a:t>5.21%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600" u="none" strike="noStrike" dirty="0">
                          <a:effectLst/>
                        </a:rPr>
                        <a:t>4.85%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600" u="none" strike="noStrike">
                          <a:effectLst/>
                        </a:rPr>
                        <a:t>7.82%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600" u="none" strike="noStrike">
                          <a:effectLst/>
                        </a:rPr>
                        <a:t>7.28%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114636124"/>
                  </a:ext>
                </a:extLst>
              </a:tr>
              <a:tr h="275408">
                <a:tc>
                  <a:txBody>
                    <a:bodyPr/>
                    <a:lstStyle/>
                    <a:p>
                      <a:pPr algn="l" fontAlgn="b"/>
                      <a:r>
                        <a:rPr lang="en-IN" sz="1600" u="none" strike="noStrike">
                          <a:effectLst/>
                        </a:rPr>
                        <a:t>X=60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600" u="none" strike="noStrike">
                          <a:effectLst/>
                        </a:rPr>
                        <a:t>5.75%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600" u="none" strike="noStrike">
                          <a:effectLst/>
                        </a:rPr>
                        <a:t>5.19%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600" u="none" strike="noStrike">
                          <a:effectLst/>
                        </a:rPr>
                        <a:t>8.25%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600" u="none" strike="noStrike">
                          <a:effectLst/>
                        </a:rPr>
                        <a:t>7.71%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111452217"/>
                  </a:ext>
                </a:extLst>
              </a:tr>
              <a:tr h="275408">
                <a:tc>
                  <a:txBody>
                    <a:bodyPr/>
                    <a:lstStyle/>
                    <a:p>
                      <a:pPr algn="l" fontAlgn="b"/>
                      <a:r>
                        <a:rPr lang="en-IN" sz="1600" u="none" strike="noStrike">
                          <a:effectLst/>
                        </a:rPr>
                        <a:t>X=50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600" u="none" strike="noStrike">
                          <a:effectLst/>
                        </a:rPr>
                        <a:t>6.37%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600" u="none" strike="noStrike" dirty="0">
                          <a:effectLst/>
                        </a:rPr>
                        <a:t>5.57%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600" u="none" strike="noStrike">
                          <a:effectLst/>
                        </a:rPr>
                        <a:t>8.73%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600" u="none" strike="noStrike">
                          <a:effectLst/>
                        </a:rPr>
                        <a:t>8.18%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082317064"/>
                  </a:ext>
                </a:extLst>
              </a:tr>
              <a:tr h="275408">
                <a:tc>
                  <a:txBody>
                    <a:bodyPr/>
                    <a:lstStyle/>
                    <a:p>
                      <a:pPr algn="l" fontAlgn="b"/>
                      <a:r>
                        <a:rPr lang="en-IN" sz="1600" u="none" strike="noStrike">
                          <a:effectLst/>
                        </a:rPr>
                        <a:t>X=40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600" u="none" strike="noStrike">
                          <a:effectLst/>
                        </a:rPr>
                        <a:t>7.09%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600" u="none" strike="noStrike">
                          <a:effectLst/>
                        </a:rPr>
                        <a:t>6.00%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600" u="none" strike="noStrike" dirty="0">
                          <a:effectLst/>
                        </a:rPr>
                        <a:t>9.27%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600" u="none" strike="noStrike">
                          <a:effectLst/>
                        </a:rPr>
                        <a:t>8.70%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32540688"/>
                  </a:ext>
                </a:extLst>
              </a:tr>
              <a:tr h="275408">
                <a:tc>
                  <a:txBody>
                    <a:bodyPr/>
                    <a:lstStyle/>
                    <a:p>
                      <a:pPr algn="l" fontAlgn="b"/>
                      <a:r>
                        <a:rPr lang="en-IN" sz="1600" u="none" strike="noStrike">
                          <a:effectLst/>
                        </a:rPr>
                        <a:t>X=30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600" u="none" strike="noStrike">
                          <a:effectLst/>
                        </a:rPr>
                        <a:t>7.92%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600" u="none" strike="noStrike">
                          <a:effectLst/>
                        </a:rPr>
                        <a:t>6.49%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600" u="none" strike="noStrike" dirty="0">
                          <a:effectLst/>
                        </a:rPr>
                        <a:t>9.87%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600" u="none" strike="noStrike">
                          <a:effectLst/>
                        </a:rPr>
                        <a:t>9.29%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468818135"/>
                  </a:ext>
                </a:extLst>
              </a:tr>
              <a:tr h="275408">
                <a:tc>
                  <a:txBody>
                    <a:bodyPr/>
                    <a:lstStyle/>
                    <a:p>
                      <a:pPr algn="l" fontAlgn="b"/>
                      <a:r>
                        <a:rPr lang="en-IN" sz="1600" u="none" strike="noStrike">
                          <a:effectLst/>
                        </a:rPr>
                        <a:t>X=20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600" u="none" strike="noStrike">
                          <a:effectLst/>
                        </a:rPr>
                        <a:t>8.89%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600" u="none" strike="noStrike">
                          <a:effectLst/>
                        </a:rPr>
                        <a:t>7.05%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600" u="none" strike="noStrike" dirty="0">
                          <a:effectLst/>
                        </a:rPr>
                        <a:t>10.54%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600" u="none" strike="noStrike">
                          <a:effectLst/>
                        </a:rPr>
                        <a:t>9.96%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021326001"/>
                  </a:ext>
                </a:extLst>
              </a:tr>
              <a:tr h="275408">
                <a:tc>
                  <a:txBody>
                    <a:bodyPr/>
                    <a:lstStyle/>
                    <a:p>
                      <a:pPr algn="l" fontAlgn="b"/>
                      <a:r>
                        <a:rPr lang="en-IN" sz="1600" u="none" strike="noStrike">
                          <a:effectLst/>
                        </a:rPr>
                        <a:t>X=10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600" u="none" strike="noStrike">
                          <a:effectLst/>
                        </a:rPr>
                        <a:t>10.06%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600" u="none" strike="noStrike">
                          <a:effectLst/>
                        </a:rPr>
                        <a:t>7.72%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600" u="none" strike="noStrike">
                          <a:effectLst/>
                        </a:rPr>
                        <a:t>11.30%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600" u="none" strike="noStrike" dirty="0">
                          <a:effectLst/>
                        </a:rPr>
                        <a:t>10.74%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3050339"/>
                  </a:ext>
                </a:extLst>
              </a:tr>
              <a:tr h="275408">
                <a:tc>
                  <a:txBody>
                    <a:bodyPr/>
                    <a:lstStyle/>
                    <a:p>
                      <a:pPr algn="l" fontAlgn="b"/>
                      <a:r>
                        <a:rPr lang="en-IN" sz="1600" u="none" strike="noStrike">
                          <a:effectLst/>
                        </a:rPr>
                        <a:t>X=0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600" u="none" strike="noStrike">
                          <a:effectLst/>
                        </a:rPr>
                        <a:t>11.46%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600" u="none" strike="noStrike">
                          <a:effectLst/>
                        </a:rPr>
                        <a:t>8.50%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600" u="none" strike="noStrike">
                          <a:effectLst/>
                        </a:rPr>
                        <a:t>12.22%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600" u="none" strike="noStrike" dirty="0">
                          <a:effectLst/>
                        </a:rPr>
                        <a:t>11.67%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172004387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BA9E052A-6793-F201-EC41-1E1F3EEE8180}"/>
              </a:ext>
            </a:extLst>
          </p:cNvPr>
          <p:cNvSpPr txBox="1"/>
          <p:nvPr/>
        </p:nvSpPr>
        <p:spPr>
          <a:xfrm>
            <a:off x="664029" y="5497285"/>
            <a:ext cx="48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As per Draft – 16-09-2024 to 29-06-2025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86802E-86FF-A324-4CDA-F6F7AE2C1ED4}"/>
              </a:ext>
            </a:extLst>
          </p:cNvPr>
          <p:cNvSpPr txBox="1"/>
          <p:nvPr/>
        </p:nvSpPr>
        <p:spPr>
          <a:xfrm>
            <a:off x="5914118" y="5497285"/>
            <a:ext cx="4942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Considering the period -16-09-2024 to 31-08-2025</a:t>
            </a:r>
          </a:p>
        </p:txBody>
      </p:sp>
    </p:spTree>
    <p:extLst>
      <p:ext uri="{BB962C8B-B14F-4D97-AF65-F5344CB8AC3E}">
        <p14:creationId xmlns:p14="http://schemas.microsoft.com/office/powerpoint/2010/main" val="16470858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69C0FC-8D9D-798B-E710-C50AC5D467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CD56F-AD18-42F9-5DCD-E35EEA3BC4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345" y="102717"/>
            <a:ext cx="11507712" cy="576064"/>
          </a:xfrm>
        </p:spPr>
        <p:txBody>
          <a:bodyPr>
            <a:normAutofit fontScale="90000"/>
          </a:bodyPr>
          <a:lstStyle/>
          <a:p>
            <a:r>
              <a:rPr lang="en-US" dirty="0"/>
              <a:t>Measure required for improvement in F&amp;S accuracies on solar prospective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95C9B9-84C1-B61F-645D-4F2F028E26FB}"/>
              </a:ext>
            </a:extLst>
          </p:cNvPr>
          <p:cNvSpPr txBox="1"/>
          <p:nvPr/>
        </p:nvSpPr>
        <p:spPr>
          <a:xfrm>
            <a:off x="283029" y="1143000"/>
            <a:ext cx="1090748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 dirty="0"/>
              <a:t>Improvement in Weather parameters of the project (Cloud movement, Fog)     </a:t>
            </a:r>
          </a:p>
          <a:p>
            <a:r>
              <a:rPr lang="en-IN" sz="2000" dirty="0"/>
              <a:t>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 dirty="0"/>
              <a:t>Use of Advanced Forecasting &amp; Scheduling software integrated with AI and ML techniques</a:t>
            </a:r>
          </a:p>
          <a:p>
            <a:r>
              <a:rPr lang="en-IN" sz="20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 dirty="0"/>
              <a:t>Integration of Energy Storage System</a:t>
            </a:r>
          </a:p>
          <a:p>
            <a:endParaRPr lang="en-IN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 dirty="0"/>
              <a:t>Aggregation at Regional  level</a:t>
            </a:r>
          </a:p>
          <a:p>
            <a:endParaRPr lang="en-IN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 dirty="0"/>
              <a:t>Revisions to be made effective at the earliest (preferably from 4</a:t>
            </a:r>
            <a:r>
              <a:rPr lang="en-IN" sz="2000" baseline="30000" dirty="0"/>
              <a:t>th</a:t>
            </a:r>
            <a:r>
              <a:rPr lang="en-IN" sz="2000" dirty="0"/>
              <a:t> time block onwards)   </a:t>
            </a:r>
          </a:p>
        </p:txBody>
      </p:sp>
    </p:spTree>
    <p:extLst>
      <p:ext uri="{BB962C8B-B14F-4D97-AF65-F5344CB8AC3E}">
        <p14:creationId xmlns:p14="http://schemas.microsoft.com/office/powerpoint/2010/main" val="9918325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B33F2D-6DFA-2AB3-5348-A57D91DF71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E8AEE7-7FCC-BC6F-65E0-F0A31DD07D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345" y="102717"/>
            <a:ext cx="11507712" cy="576064"/>
          </a:xfrm>
        </p:spPr>
        <p:txBody>
          <a:bodyPr>
            <a:normAutofit/>
          </a:bodyPr>
          <a:lstStyle/>
          <a:p>
            <a:r>
              <a:rPr lang="en-US" dirty="0"/>
              <a:t>Suggestions and Recommendations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C508E6-E24E-2BF6-0F68-1EE19FD04319}"/>
              </a:ext>
            </a:extLst>
          </p:cNvPr>
          <p:cNvSpPr txBox="1"/>
          <p:nvPr/>
        </p:nvSpPr>
        <p:spPr>
          <a:xfrm>
            <a:off x="283029" y="1143000"/>
            <a:ext cx="10907485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 dirty="0"/>
              <a:t>Allow Company- Wide Aggregation of all Wind/solar/hybrid plants in a region</a:t>
            </a:r>
          </a:p>
          <a:p>
            <a:endParaRPr lang="en-IN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 dirty="0"/>
              <a:t>Allow QCA aggregation of WS sellers at the region level with a cap on deviation limits (500 MW)</a:t>
            </a:r>
          </a:p>
          <a:p>
            <a:endParaRPr lang="en-IN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 dirty="0"/>
              <a:t>Use of BESS to be permitted to accommodate the deviations of the plants across the region company level aggregation</a:t>
            </a:r>
          </a:p>
          <a:p>
            <a:endParaRPr lang="en-IN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 dirty="0"/>
              <a:t>WS sellers should be allowed to procure the power from market to compensate the deviations</a:t>
            </a:r>
          </a:p>
          <a:p>
            <a:endParaRPr lang="en-IN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 dirty="0"/>
              <a:t>Schedule revisions for WS sellers to be made effective from 4</a:t>
            </a:r>
            <a:r>
              <a:rPr lang="en-IN" sz="2000" baseline="30000" dirty="0"/>
              <a:t>th</a:t>
            </a:r>
            <a:r>
              <a:rPr lang="en-IN" sz="2000" dirty="0"/>
              <a:t> time block onwards</a:t>
            </a:r>
          </a:p>
          <a:p>
            <a:endParaRPr lang="en-IN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 dirty="0"/>
              <a:t>WS sellers supporting the grid during the frequency over 50.05 HZ shall be compensated</a:t>
            </a:r>
          </a:p>
          <a:p>
            <a:endParaRPr lang="en-IN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 dirty="0"/>
              <a:t>Grandfathering for existing projects (the proposed changes such as change in x-factor, no payment during frequency above 50.05 HZ etc. should not be made applicable for the existing projects as these projects have not factored the suggested changes during the bidding stage).      </a:t>
            </a:r>
          </a:p>
          <a:p>
            <a:r>
              <a:rPr lang="en-IN" sz="20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8080163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9DAB713-0006-43B5-B906-2640A4AE1AB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4" y="1"/>
            <a:ext cx="12188045" cy="6855775"/>
          </a:xfrm>
          <a:prstGeom prst="rect">
            <a:avLst/>
          </a:prstGeom>
        </p:spPr>
      </p:pic>
      <p:sp>
        <p:nvSpPr>
          <p:cNvPr id="21" name="TextBox 4">
            <a:extLst>
              <a:ext uri="{FF2B5EF4-FFF2-40B4-BE49-F238E27FC236}">
                <a16:creationId xmlns:a16="http://schemas.microsoft.com/office/drawing/2014/main" id="{EF86856D-9134-40D4-B2CF-F7D9E4164A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3819" y="4005065"/>
            <a:ext cx="4704523" cy="110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en-US" sz="5333" b="1" dirty="0">
                <a:solidFill>
                  <a:srgbClr val="0070C0"/>
                </a:solidFill>
                <a:latin typeface="Myriad Pro" pitchFamily="34" charset="0"/>
              </a:rPr>
              <a:t>Thank You!</a:t>
            </a:r>
          </a:p>
          <a:p>
            <a:pPr>
              <a:lnSpc>
                <a:spcPct val="150000"/>
              </a:lnSpc>
            </a:pPr>
            <a:r>
              <a:rPr lang="en-US" altLang="en-US" sz="1400" b="1" dirty="0">
                <a:latin typeface="Myriad Pro" pitchFamily="34" charset="0"/>
                <a:cs typeface="Arial" pitchFamily="34" charset="0"/>
              </a:rPr>
              <a:t>Website: </a:t>
            </a:r>
            <a:r>
              <a:rPr lang="en-US" altLang="en-US" sz="1400" dirty="0">
                <a:latin typeface="Myriad Pro" pitchFamily="34" charset="0"/>
                <a:cs typeface="Arial" pitchFamily="34" charset="0"/>
                <a:hlinkClick r:id="rId3"/>
              </a:rPr>
              <a:t>www.tatapower.com</a:t>
            </a:r>
            <a:endParaRPr lang="en-US" altLang="en-US" sz="1400" dirty="0">
              <a:latin typeface="Myriad Pro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6011" y="6501341"/>
            <a:ext cx="1967541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67" b="1" i="1" dirty="0">
                <a:latin typeface="Myriad Pro" pitchFamily="34" charset="0"/>
              </a:rPr>
              <a:t>Private and Confidential</a:t>
            </a:r>
            <a:endParaRPr lang="en-IN" sz="1067" b="1" i="1" dirty="0">
              <a:latin typeface="Myriad Pro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CBB109-A911-4255-8501-D05EE280ABD3}"/>
              </a:ext>
            </a:extLst>
          </p:cNvPr>
          <p:cNvSpPr txBox="1"/>
          <p:nvPr/>
        </p:nvSpPr>
        <p:spPr>
          <a:xfrm>
            <a:off x="143339" y="3391088"/>
            <a:ext cx="4512501" cy="42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67" b="1" i="1" dirty="0"/>
              <a:t>Disclaimer: </a:t>
            </a:r>
            <a:r>
              <a:rPr lang="en-IN" sz="1067" i="1" dirty="0">
                <a:latin typeface="Myriad Pro"/>
              </a:rPr>
              <a:t>The contents of this presentation are private &amp; confidential. Please do not duplicate, circulate or distribute without prior permission.</a:t>
            </a:r>
            <a:endParaRPr lang="en-GB" sz="1067" i="1" dirty="0">
              <a:latin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296466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2992</TotalTime>
  <Words>833</Words>
  <Application>Microsoft Office PowerPoint</Application>
  <PresentationFormat>Widescreen</PresentationFormat>
  <Paragraphs>131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Aptos Narrow</vt:lpstr>
      <vt:lpstr>Arial</vt:lpstr>
      <vt:lpstr>Calibri</vt:lpstr>
      <vt:lpstr>Calibri Light</vt:lpstr>
      <vt:lpstr>Myriad Pro</vt:lpstr>
      <vt:lpstr>Times New Roman</vt:lpstr>
      <vt:lpstr>Office Theme</vt:lpstr>
      <vt:lpstr>PowerPoint Presentation</vt:lpstr>
      <vt:lpstr>Proposals mentioned in the draft</vt:lpstr>
      <vt:lpstr>Clarifications Sought</vt:lpstr>
      <vt:lpstr>Observations</vt:lpstr>
      <vt:lpstr>Observations</vt:lpstr>
      <vt:lpstr>Observations</vt:lpstr>
      <vt:lpstr>Measure required for improvement in F&amp;S accuracies on solar prospective</vt:lpstr>
      <vt:lpstr>Suggestions and Recommendations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Tiwari Prashant</dc:creator>
  <cp:lastModifiedBy>Ravindra Kadam</cp:lastModifiedBy>
  <cp:revision>112</cp:revision>
  <dcterms:created xsi:type="dcterms:W3CDTF">2020-12-08T08:46:53Z</dcterms:created>
  <dcterms:modified xsi:type="dcterms:W3CDTF">2026-01-08T07:45:04Z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9b8ed580-7b07-4de3-bcfc-baf51b37f0d5_Enabled">
    <vt:lpwstr>True</vt:lpwstr>
  </property>
  <property fmtid="{D5CDD505-2E9C-101B-9397-08002B2CF9AE}" pid="3" name="MSIP_Label_9b8ed580-7b07-4de3-bcfc-baf51b37f0d5_SiteId">
    <vt:lpwstr>04ea39e3-ac5b-4971-937c-8344c97a4509</vt:lpwstr>
  </property>
  <property fmtid="{D5CDD505-2E9C-101B-9397-08002B2CF9AE}" pid="4" name="MSIP_Label_9b8ed580-7b07-4de3-bcfc-baf51b37f0d5_Owner">
    <vt:lpwstr>prashant.tiwari@tatapower.com</vt:lpwstr>
  </property>
  <property fmtid="{D5CDD505-2E9C-101B-9397-08002B2CF9AE}" pid="5" name="MSIP_Label_9b8ed580-7b07-4de3-bcfc-baf51b37f0d5_SetDate">
    <vt:lpwstr>2020-12-08T08:47:08.3039548Z</vt:lpwstr>
  </property>
  <property fmtid="{D5CDD505-2E9C-101B-9397-08002B2CF9AE}" pid="6" name="MSIP_Label_9b8ed580-7b07-4de3-bcfc-baf51b37f0d5_Name">
    <vt:lpwstr>Public</vt:lpwstr>
  </property>
  <property fmtid="{D5CDD505-2E9C-101B-9397-08002B2CF9AE}" pid="7" name="MSIP_Label_9b8ed580-7b07-4de3-bcfc-baf51b37f0d5_Application">
    <vt:lpwstr>Microsoft Azure Information Protection</vt:lpwstr>
  </property>
  <property fmtid="{D5CDD505-2E9C-101B-9397-08002B2CF9AE}" pid="8" name="MSIP_Label_9b8ed580-7b07-4de3-bcfc-baf51b37f0d5_Extended_MSFT_Method">
    <vt:lpwstr>Automatic</vt:lpwstr>
  </property>
  <property fmtid="{D5CDD505-2E9C-101B-9397-08002B2CF9AE}" pid="9" name="Sensitivity">
    <vt:lpwstr>Public</vt:lpwstr>
  </property>
</Properties>
</file>